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notesMasterIdLst>
    <p:notesMasterId r:id="rId19"/>
  </p:notesMasterIdLst>
  <p:sldIdLst>
    <p:sldId id="256" r:id="rId2"/>
    <p:sldId id="257" r:id="rId3"/>
    <p:sldId id="274" r:id="rId4"/>
    <p:sldId id="271" r:id="rId5"/>
    <p:sldId id="283" r:id="rId6"/>
    <p:sldId id="284" r:id="rId7"/>
    <p:sldId id="285" r:id="rId8"/>
    <p:sldId id="286" r:id="rId9"/>
    <p:sldId id="287" r:id="rId10"/>
    <p:sldId id="288" r:id="rId11"/>
    <p:sldId id="290" r:id="rId12"/>
    <p:sldId id="291" r:id="rId13"/>
    <p:sldId id="292" r:id="rId14"/>
    <p:sldId id="294" r:id="rId15"/>
    <p:sldId id="293" r:id="rId16"/>
    <p:sldId id="28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9EF"/>
    <a:srgbClr val="E4F1CB"/>
    <a:srgbClr val="D8E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30B09-A697-48F8-B7D9-8D86B9AAA497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08A93EEC-5A01-47D2-BA9B-F2A5B02630B8}">
      <dgm:prSet/>
      <dgm:spPr/>
      <dgm:t>
        <a:bodyPr/>
        <a:lstStyle/>
        <a:p>
          <a:r>
            <a:rPr lang="en-GB"/>
            <a:t>The idea of the application was to build a musical instrument using the components included in the Arduino kit. The major feature of this instrument is that the output note is selected by touching a stylus against a piano-like keyboard. </a:t>
          </a:r>
        </a:p>
      </dgm:t>
    </dgm:pt>
    <dgm:pt modelId="{B97A62C9-C564-4460-8D49-A0CABAAEB530}" type="parTrans" cxnId="{0154C109-18D6-4B62-A05C-D93C169741C1}">
      <dgm:prSet/>
      <dgm:spPr/>
      <dgm:t>
        <a:bodyPr/>
        <a:lstStyle/>
        <a:p>
          <a:endParaRPr lang="en-US"/>
        </a:p>
      </dgm:t>
    </dgm:pt>
    <dgm:pt modelId="{67368770-A276-476F-81D3-E09BF9F927BF}" type="sibTrans" cxnId="{0154C109-18D6-4B62-A05C-D93C169741C1}">
      <dgm:prSet/>
      <dgm:spPr/>
      <dgm:t>
        <a:bodyPr/>
        <a:lstStyle/>
        <a:p>
          <a:endParaRPr lang="en-US"/>
        </a:p>
      </dgm:t>
    </dgm:pt>
    <dgm:pt modelId="{15E17A51-6741-4C49-BA33-9A89527D4A9B}">
      <dgm:prSet/>
      <dgm:spPr/>
      <dgm:t>
        <a:bodyPr/>
        <a:lstStyle/>
        <a:p>
          <a:r>
            <a:rPr lang="en-GB"/>
            <a:t>Initially the idea was that when the stylus makes contact with a key, a resistor is selected that corresponds to the required note, however the resistors with the exact values required for this were not readily available. </a:t>
          </a:r>
          <a:endParaRPr lang="en-US"/>
        </a:p>
      </dgm:t>
    </dgm:pt>
    <dgm:pt modelId="{CE44CAE7-3470-416D-8502-C668F48CA1F9}" type="parTrans" cxnId="{E2A6A07D-95C5-49EB-B776-2E0AF46A1746}">
      <dgm:prSet/>
      <dgm:spPr/>
      <dgm:t>
        <a:bodyPr/>
        <a:lstStyle/>
        <a:p>
          <a:endParaRPr lang="en-US"/>
        </a:p>
      </dgm:t>
    </dgm:pt>
    <dgm:pt modelId="{5806D734-827B-4568-875C-9C0B401CA322}" type="sibTrans" cxnId="{E2A6A07D-95C5-49EB-B776-2E0AF46A1746}">
      <dgm:prSet/>
      <dgm:spPr/>
      <dgm:t>
        <a:bodyPr/>
        <a:lstStyle/>
        <a:p>
          <a:endParaRPr lang="en-US"/>
        </a:p>
      </dgm:t>
    </dgm:pt>
    <dgm:pt modelId="{F231C519-3036-46C7-82E4-F6C2F8E7B9BA}" type="pres">
      <dgm:prSet presAssocID="{E7530B09-A697-48F8-B7D9-8D86B9AAA497}" presName="vert0" presStyleCnt="0">
        <dgm:presLayoutVars>
          <dgm:dir/>
          <dgm:animOne val="branch"/>
          <dgm:animLvl val="lvl"/>
        </dgm:presLayoutVars>
      </dgm:prSet>
      <dgm:spPr/>
    </dgm:pt>
    <dgm:pt modelId="{AE865976-7DE2-4FFA-99F4-F27BFE6CE0C5}" type="pres">
      <dgm:prSet presAssocID="{08A93EEC-5A01-47D2-BA9B-F2A5B02630B8}" presName="thickLine" presStyleLbl="alignNode1" presStyleIdx="0" presStyleCnt="2"/>
      <dgm:spPr/>
    </dgm:pt>
    <dgm:pt modelId="{0EB0DD0F-3543-48A4-A81D-02DEB2F6DF5F}" type="pres">
      <dgm:prSet presAssocID="{08A93EEC-5A01-47D2-BA9B-F2A5B02630B8}" presName="horz1" presStyleCnt="0"/>
      <dgm:spPr/>
    </dgm:pt>
    <dgm:pt modelId="{BA17A9FA-4043-4DEA-95F6-B0E34ABD1ADD}" type="pres">
      <dgm:prSet presAssocID="{08A93EEC-5A01-47D2-BA9B-F2A5B02630B8}" presName="tx1" presStyleLbl="revTx" presStyleIdx="0" presStyleCnt="2"/>
      <dgm:spPr/>
    </dgm:pt>
    <dgm:pt modelId="{BF450648-EAC5-47B5-8963-27B1AF8515AE}" type="pres">
      <dgm:prSet presAssocID="{08A93EEC-5A01-47D2-BA9B-F2A5B02630B8}" presName="vert1" presStyleCnt="0"/>
      <dgm:spPr/>
    </dgm:pt>
    <dgm:pt modelId="{90B672C1-CB8B-488A-98BB-DD04796EA02C}" type="pres">
      <dgm:prSet presAssocID="{15E17A51-6741-4C49-BA33-9A89527D4A9B}" presName="thickLine" presStyleLbl="alignNode1" presStyleIdx="1" presStyleCnt="2"/>
      <dgm:spPr/>
    </dgm:pt>
    <dgm:pt modelId="{E8484118-E5DE-406A-AC53-FF726555781D}" type="pres">
      <dgm:prSet presAssocID="{15E17A51-6741-4C49-BA33-9A89527D4A9B}" presName="horz1" presStyleCnt="0"/>
      <dgm:spPr/>
    </dgm:pt>
    <dgm:pt modelId="{081CB649-E256-4417-8668-27944669F6AF}" type="pres">
      <dgm:prSet presAssocID="{15E17A51-6741-4C49-BA33-9A89527D4A9B}" presName="tx1" presStyleLbl="revTx" presStyleIdx="1" presStyleCnt="2"/>
      <dgm:spPr/>
    </dgm:pt>
    <dgm:pt modelId="{12284B33-4403-41DC-95AD-1DF41A17845D}" type="pres">
      <dgm:prSet presAssocID="{15E17A51-6741-4C49-BA33-9A89527D4A9B}" presName="vert1" presStyleCnt="0"/>
      <dgm:spPr/>
    </dgm:pt>
  </dgm:ptLst>
  <dgm:cxnLst>
    <dgm:cxn modelId="{0154C109-18D6-4B62-A05C-D93C169741C1}" srcId="{E7530B09-A697-48F8-B7D9-8D86B9AAA497}" destId="{08A93EEC-5A01-47D2-BA9B-F2A5B02630B8}" srcOrd="0" destOrd="0" parTransId="{B97A62C9-C564-4460-8D49-A0CABAAEB530}" sibTransId="{67368770-A276-476F-81D3-E09BF9F927BF}"/>
    <dgm:cxn modelId="{AADCC166-3492-4AE3-903C-63A18C390DAA}" type="presOf" srcId="{15E17A51-6741-4C49-BA33-9A89527D4A9B}" destId="{081CB649-E256-4417-8668-27944669F6AF}" srcOrd="0" destOrd="0" presId="urn:microsoft.com/office/officeart/2008/layout/LinedList"/>
    <dgm:cxn modelId="{E2A6A07D-95C5-49EB-B776-2E0AF46A1746}" srcId="{E7530B09-A697-48F8-B7D9-8D86B9AAA497}" destId="{15E17A51-6741-4C49-BA33-9A89527D4A9B}" srcOrd="1" destOrd="0" parTransId="{CE44CAE7-3470-416D-8502-C668F48CA1F9}" sibTransId="{5806D734-827B-4568-875C-9C0B401CA322}"/>
    <dgm:cxn modelId="{7BCB127E-E0FA-44C1-A024-6370BEB2D01A}" type="presOf" srcId="{08A93EEC-5A01-47D2-BA9B-F2A5B02630B8}" destId="{BA17A9FA-4043-4DEA-95F6-B0E34ABD1ADD}" srcOrd="0" destOrd="0" presId="urn:microsoft.com/office/officeart/2008/layout/LinedList"/>
    <dgm:cxn modelId="{67C52984-E92F-4D3A-BA14-40CC021722AF}" type="presOf" srcId="{E7530B09-A697-48F8-B7D9-8D86B9AAA497}" destId="{F231C519-3036-46C7-82E4-F6C2F8E7B9BA}" srcOrd="0" destOrd="0" presId="urn:microsoft.com/office/officeart/2008/layout/LinedList"/>
    <dgm:cxn modelId="{9788CDE8-ACB0-44B4-817D-6A6F79044E30}" type="presParOf" srcId="{F231C519-3036-46C7-82E4-F6C2F8E7B9BA}" destId="{AE865976-7DE2-4FFA-99F4-F27BFE6CE0C5}" srcOrd="0" destOrd="0" presId="urn:microsoft.com/office/officeart/2008/layout/LinedList"/>
    <dgm:cxn modelId="{433CB1A6-0C43-44D1-A710-70CA61A07F47}" type="presParOf" srcId="{F231C519-3036-46C7-82E4-F6C2F8E7B9BA}" destId="{0EB0DD0F-3543-48A4-A81D-02DEB2F6DF5F}" srcOrd="1" destOrd="0" presId="urn:microsoft.com/office/officeart/2008/layout/LinedList"/>
    <dgm:cxn modelId="{7686D135-6ED9-457C-BE19-CF9291D6179E}" type="presParOf" srcId="{0EB0DD0F-3543-48A4-A81D-02DEB2F6DF5F}" destId="{BA17A9FA-4043-4DEA-95F6-B0E34ABD1ADD}" srcOrd="0" destOrd="0" presId="urn:microsoft.com/office/officeart/2008/layout/LinedList"/>
    <dgm:cxn modelId="{1B645E9D-3D25-4887-A64F-514F962C78BB}" type="presParOf" srcId="{0EB0DD0F-3543-48A4-A81D-02DEB2F6DF5F}" destId="{BF450648-EAC5-47B5-8963-27B1AF8515AE}" srcOrd="1" destOrd="0" presId="urn:microsoft.com/office/officeart/2008/layout/LinedList"/>
    <dgm:cxn modelId="{0C1412CC-0E03-45A7-9A87-FFB2A25C1064}" type="presParOf" srcId="{F231C519-3036-46C7-82E4-F6C2F8E7B9BA}" destId="{90B672C1-CB8B-488A-98BB-DD04796EA02C}" srcOrd="2" destOrd="0" presId="urn:microsoft.com/office/officeart/2008/layout/LinedList"/>
    <dgm:cxn modelId="{769618BB-0DBD-4744-90E3-9B8B883EEC33}" type="presParOf" srcId="{F231C519-3036-46C7-82E4-F6C2F8E7B9BA}" destId="{E8484118-E5DE-406A-AC53-FF726555781D}" srcOrd="3" destOrd="0" presId="urn:microsoft.com/office/officeart/2008/layout/LinedList"/>
    <dgm:cxn modelId="{D9393760-060D-408E-BF33-56719B3194DF}" type="presParOf" srcId="{E8484118-E5DE-406A-AC53-FF726555781D}" destId="{081CB649-E256-4417-8668-27944669F6AF}" srcOrd="0" destOrd="0" presId="urn:microsoft.com/office/officeart/2008/layout/LinedList"/>
    <dgm:cxn modelId="{F28B54E2-B313-4438-B6EF-9D4C493D5782}" type="presParOf" srcId="{E8484118-E5DE-406A-AC53-FF726555781D}" destId="{12284B33-4403-41DC-95AD-1DF41A1784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65976-7DE2-4FFA-99F4-F27BFE6CE0C5}">
      <dsp:nvSpPr>
        <dsp:cNvPr id="0" name=""/>
        <dsp:cNvSpPr/>
      </dsp:nvSpPr>
      <dsp:spPr>
        <a:xfrm>
          <a:off x="0" y="0"/>
          <a:ext cx="59944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7A9FA-4043-4DEA-95F6-B0E34ABD1ADD}">
      <dsp:nvSpPr>
        <dsp:cNvPr id="0" name=""/>
        <dsp:cNvSpPr/>
      </dsp:nvSpPr>
      <dsp:spPr>
        <a:xfrm>
          <a:off x="0" y="0"/>
          <a:ext cx="5994400" cy="270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The idea of the application was to build a musical instrument using the components included in the Arduino kit. The major feature of this instrument is that the output note is selected by touching a stylus against a piano-like keyboard. </a:t>
          </a:r>
        </a:p>
      </dsp:txBody>
      <dsp:txXfrm>
        <a:off x="0" y="0"/>
        <a:ext cx="5994400" cy="2704710"/>
      </dsp:txXfrm>
    </dsp:sp>
    <dsp:sp modelId="{90B672C1-CB8B-488A-98BB-DD04796EA02C}">
      <dsp:nvSpPr>
        <dsp:cNvPr id="0" name=""/>
        <dsp:cNvSpPr/>
      </dsp:nvSpPr>
      <dsp:spPr>
        <a:xfrm>
          <a:off x="0" y="2704710"/>
          <a:ext cx="59944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CB649-E256-4417-8668-27944669F6AF}">
      <dsp:nvSpPr>
        <dsp:cNvPr id="0" name=""/>
        <dsp:cNvSpPr/>
      </dsp:nvSpPr>
      <dsp:spPr>
        <a:xfrm>
          <a:off x="0" y="2704710"/>
          <a:ext cx="5994400" cy="270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Initially the idea was that when the stylus makes contact with a key, a resistor is selected that corresponds to the required note, however the resistors with the exact values required for this were not readily available. </a:t>
          </a:r>
          <a:endParaRPr lang="en-US" sz="2700" kern="1200"/>
        </a:p>
      </dsp:txBody>
      <dsp:txXfrm>
        <a:off x="0" y="2704710"/>
        <a:ext cx="5994400" cy="2704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D1A50-7685-476E-9327-2FA0111434BA}" type="datetimeFigureOut">
              <a:rPr lang="en-GB" smtClean="0"/>
              <a:t>10/05/2018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60EEF-CF73-4676-92FD-6C998459C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3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B52740E-3C5B-404C-8B9A-E13568FEDFA2}" type="datetime1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6625140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4B212-3FFB-4A66-9500-BDFB66E669CC}" type="datetime1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248069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2488B-96F4-4280-852C-DF463352BC59}" type="datetime1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587045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49A9-B233-4D89-BF14-BAD8964FE2AB}" type="datetime1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04735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64643B8-FEEE-4B85-BAD1-42C8FC111D25}" type="datetime1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16760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D677-703D-494A-90A4-789D1F1871E0}" type="datetime1">
              <a:rPr lang="en-GB" smtClean="0"/>
              <a:t>10/05/2018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516716"/>
      </p:ext>
    </p:extLst>
  </p:cSld>
  <p:clrMapOvr>
    <a:masterClrMapping/>
  </p:clrMapOvr>
  <p:transition spd="slow">
    <p:cover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F14D-440C-4F59-80B1-FBBF3EA563C3}" type="datetime1">
              <a:rPr lang="en-GB" smtClean="0"/>
              <a:t>10/05/2018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407182"/>
      </p:ext>
    </p:extLst>
  </p:cSld>
  <p:clrMapOvr>
    <a:masterClrMapping/>
  </p:clrMapOvr>
  <p:transition spd="slow">
    <p:cover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E01F-DF3F-421F-A5B6-14985C3DA4C2}" type="datetime1">
              <a:rPr lang="en-GB" smtClean="0"/>
              <a:t>10/05/2018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932831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777A-8C82-4884-B576-7A1EB7950630}" type="datetime1">
              <a:rPr lang="en-GB" smtClean="0"/>
              <a:t>10/05/2018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60184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C84BF9A-0110-4503-866D-DB60C17DE76F}" type="datetime1">
              <a:rPr lang="en-GB" smtClean="0"/>
              <a:t>10/05/2018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1072012"/>
      </p:ext>
    </p:extLst>
  </p:cSld>
  <p:clrMapOvr>
    <a:masterClrMapping/>
  </p:clrMapOvr>
  <p:transition spd="slow">
    <p:cover/>
  </p:transition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B5A2214-118E-4A39-8DAF-D7231C2A471C}" type="datetime1">
              <a:rPr lang="en-GB" smtClean="0"/>
              <a:t>10/05/2018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44294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F198A39-C797-41F0-93D1-FA9F92F41567}" type="datetime1">
              <a:rPr lang="en-GB" smtClean="0"/>
              <a:t>10/05/2018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5D2A0B0-2710-4E07-A965-A217BF73096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519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ransition spd="slow">
    <p:cover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Electric Keyboard Arduino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Karolin Hannan</a:t>
            </a:r>
          </a:p>
          <a:p>
            <a:r>
              <a:rPr lang="en-GB" dirty="0"/>
              <a:t>Peter Mcteague</a:t>
            </a:r>
          </a:p>
          <a:p>
            <a:r>
              <a:rPr lang="en-GB" dirty="0"/>
              <a:t>Adam Mitchell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1</a:t>
            </a:fld>
            <a:endParaRPr lang="en-GB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394123" y="66504"/>
            <a:ext cx="4047257" cy="3552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900" b="0" dirty="0"/>
              <a:t>Embedded Systems – hardware ica</a:t>
            </a:r>
          </a:p>
        </p:txBody>
      </p:sp>
    </p:spTree>
    <p:extLst>
      <p:ext uri="{BB962C8B-B14F-4D97-AF65-F5344CB8AC3E}">
        <p14:creationId xmlns:p14="http://schemas.microsoft.com/office/powerpoint/2010/main" val="4130124633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DD95-3A85-4257-8E74-4D6A157D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4. Selecting pins for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81CC-50FA-4F86-A2BE-181986DA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/>
          <a:lstStyle/>
          <a:p>
            <a:r>
              <a:rPr lang="en-GB" dirty="0"/>
              <a:t>Didn’t previously have any way to support pressing keys.</a:t>
            </a:r>
          </a:p>
          <a:p>
            <a:r>
              <a:rPr lang="en-GB" dirty="0"/>
              <a:t>Added wire and used previous wires for input</a:t>
            </a:r>
          </a:p>
          <a:p>
            <a:r>
              <a:rPr lang="en-GB" dirty="0"/>
              <a:t>Noise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B02B4-C3A7-458C-8ABD-1CC0A126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A5D2A0B0-2710-4E07-A965-A217BF730966}" type="slidenum">
              <a:rPr lang="en-GB" smtClean="0"/>
              <a:t>10</a:t>
            </a:fld>
            <a:endParaRPr lang="en-GB"/>
          </a:p>
        </p:txBody>
      </p:sp>
      <p:pic>
        <p:nvPicPr>
          <p:cNvPr id="6" name="VID_20180324_181757">
            <a:hlinkClick r:id="" action="ppaction://media"/>
            <a:extLst>
              <a:ext uri="{FF2B5EF4-FFF2-40B4-BE49-F238E27FC236}">
                <a16:creationId xmlns:a16="http://schemas.microsoft.com/office/drawing/2014/main" id="{CA91033F-19A6-4612-B917-24D20EBEB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95405" y="2020499"/>
            <a:ext cx="2449789" cy="43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881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DD95-3A85-4257-8E74-4D6A157D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5. Fixing the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B02B4-C3A7-458C-8ABD-1CC0A126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A5D2A0B0-2710-4E07-A965-A217BF730966}" type="slidenum">
              <a:rPr lang="en-GB" smtClean="0"/>
              <a:t>11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D82B1C-F23F-461A-B318-2D08558A2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/>
          <a:lstStyle/>
          <a:p>
            <a:r>
              <a:rPr lang="en-GB" dirty="0"/>
              <a:t>Caused by the environment – fixed by pull-up resistors</a:t>
            </a:r>
          </a:p>
          <a:p>
            <a:r>
              <a:rPr lang="en-GB" dirty="0"/>
              <a:t>Electric changes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2" name="VID_20180326_234242">
            <a:hlinkClick r:id="" action="ppaction://media"/>
            <a:extLst>
              <a:ext uri="{FF2B5EF4-FFF2-40B4-BE49-F238E27FC236}">
                <a16:creationId xmlns:a16="http://schemas.microsoft.com/office/drawing/2014/main" id="{8D8757CF-A743-4802-A074-D9869D601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0529" y="1345509"/>
            <a:ext cx="2829471" cy="50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52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0553BB-41FF-407C-9F38-3B24020249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8646" y="10"/>
            <a:ext cx="4853354" cy="3428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DEB6A-C2A7-4D75-9229-3F68623EA4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7338646" y="3429000"/>
            <a:ext cx="4853354" cy="3429000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id="{B2993EF1-19E1-473A-8A3F-1D7B249519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0C5101-CD9E-4E96-A827-ACA768C311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0DD95-3A85-4257-8E74-4D6A157D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n-GB" dirty="0"/>
              <a:t>6.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B02B4-C3A7-458C-8ABD-1CC0A126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5D2A0B0-2710-4E07-A965-A217BF730966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D82B1C-F23F-461A-B318-2D08558A2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>
            <a:normAutofit/>
          </a:bodyPr>
          <a:lstStyle/>
          <a:p>
            <a:r>
              <a:rPr lang="en-GB" dirty="0"/>
              <a:t>Surface</a:t>
            </a:r>
          </a:p>
          <a:p>
            <a:r>
              <a:rPr lang="en-GB" dirty="0"/>
              <a:t>Tin foil keys</a:t>
            </a:r>
          </a:p>
          <a:p>
            <a:r>
              <a:rPr lang="en-GB" dirty="0"/>
              <a:t>Copper tape keys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3081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DD95-3A85-4257-8E74-4D6A157D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7. Buttons and Lights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B02B4-C3A7-458C-8ABD-1CC0A126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A5D2A0B0-2710-4E07-A965-A217BF730966}" type="slidenum">
              <a:rPr lang="en-GB" smtClean="0"/>
              <a:t>13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D82B1C-F23F-461A-B318-2D08558A2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/>
          <a:lstStyle/>
          <a:p>
            <a:r>
              <a:rPr lang="en-GB" dirty="0"/>
              <a:t>Why?</a:t>
            </a:r>
          </a:p>
          <a:p>
            <a:r>
              <a:rPr lang="en-GB" dirty="0"/>
              <a:t>What do they do?</a:t>
            </a:r>
          </a:p>
          <a:p>
            <a:r>
              <a:rPr lang="en-GB" dirty="0"/>
              <a:t>How?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VID_20180327_023804">
            <a:hlinkClick r:id="" action="ppaction://media"/>
            <a:extLst>
              <a:ext uri="{FF2B5EF4-FFF2-40B4-BE49-F238E27FC236}">
                <a16:creationId xmlns:a16="http://schemas.microsoft.com/office/drawing/2014/main" id="{205DB58C-C498-4469-AC30-4F527DC8B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24121" y="1363414"/>
            <a:ext cx="2819399" cy="5012265"/>
          </a:xfrm>
          <a:prstGeom prst="rect">
            <a:avLst/>
          </a:prstGeom>
        </p:spPr>
      </p:pic>
      <p:pic>
        <p:nvPicPr>
          <p:cNvPr id="5" name="VID_20180331_020340">
            <a:hlinkClick r:id="" action="ppaction://media"/>
            <a:extLst>
              <a:ext uri="{FF2B5EF4-FFF2-40B4-BE49-F238E27FC236}">
                <a16:creationId xmlns:a16="http://schemas.microsoft.com/office/drawing/2014/main" id="{05522E91-AD24-428F-ABC1-C1425D6E4D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3520" y="1363414"/>
            <a:ext cx="2822895" cy="50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69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032F75-F5AC-4D84-98D0-DD0FB8A25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EC402CCD-3D73-4427-910D-80A619EAD5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1D3B4-EB95-40D8-ADD4-C28637F87A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07FAE-F6EE-49A1-989B-7ED4BC92DC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299" y="190943"/>
            <a:ext cx="3858977" cy="63608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18D12-64E2-422C-A0E3-02705138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5D2A0B0-2710-4E07-A965-A217BF730966}" type="slidenum">
              <a:rPr lang="en-US">
                <a:solidFill>
                  <a:schemeClr val="bg1">
                    <a:lumMod val="85000"/>
                  </a:schemeClr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33637-1FDB-4CBB-9106-FFCAE3204DB2}"/>
              </a:ext>
            </a:extLst>
          </p:cNvPr>
          <p:cNvSpPr txBox="1"/>
          <p:nvPr/>
        </p:nvSpPr>
        <p:spPr>
          <a:xfrm>
            <a:off x="8339328" y="1655065"/>
            <a:ext cx="3090672" cy="4224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rgbClr val="FFFFFF"/>
                </a:solidFill>
              </a:rPr>
              <a:t>Midi to Arduino code generator [2]</a:t>
            </a: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endParaRPr lang="en-US" sz="16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600" dirty="0">
                <a:solidFill>
                  <a:srgbClr val="FFFFFF"/>
                </a:solidFill>
              </a:rPr>
              <a:t>Ween – Ocean Man , Midi file [3]</a:t>
            </a:r>
          </a:p>
        </p:txBody>
      </p:sp>
    </p:spTree>
    <p:extLst>
      <p:ext uri="{BB962C8B-B14F-4D97-AF65-F5344CB8AC3E}">
        <p14:creationId xmlns:p14="http://schemas.microsoft.com/office/powerpoint/2010/main" val="290223374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487C1-09C4-4CCA-8B04-B40B7F81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7CB1D-F1D9-464B-8235-CB72902BC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660" y="587229"/>
            <a:ext cx="6262709" cy="520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8104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313" y="967602"/>
            <a:ext cx="8402505" cy="611816"/>
          </a:xfrm>
        </p:spPr>
        <p:txBody>
          <a:bodyPr>
            <a:normAutofit/>
          </a:bodyPr>
          <a:lstStyle/>
          <a:p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 of the prototype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184" y="1735509"/>
            <a:ext cx="10863074" cy="48130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There are many benefits of using Arduino to build a prototype. [4][5]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Goals achieved and more.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For future marketing, improvements would be made. When it’s time to convert the prototype into a real product, a custom system would be used for lower cost, smaller physical size, and lower power consumption. It would also have components shielded and the stylus-wire would be swapped out for a more professional looking instrument.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Software for song upload.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Would market towards kids and hobbyists.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6" descr="Image result for kid playing with music instrument">
            <a:extLst>
              <a:ext uri="{FF2B5EF4-FFF2-40B4-BE49-F238E27FC236}">
                <a16:creationId xmlns:a16="http://schemas.microsoft.com/office/drawing/2014/main" id="{F9BA1674-9A25-4614-BD75-06F07D3A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765" y="4564122"/>
            <a:ext cx="3067235" cy="163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5741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626" y="942663"/>
            <a:ext cx="9720072" cy="595191"/>
          </a:xfrm>
        </p:spPr>
        <p:txBody>
          <a:bodyPr>
            <a:normAutofit/>
          </a:bodyPr>
          <a:lstStyle/>
          <a:p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440" y="1945085"/>
            <a:ext cx="9720073" cy="443059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Arduino.cc. (2018). Arduino - </a:t>
            </a:r>
            <a:r>
              <a:rPr lang="en-GB" dirty="0" err="1"/>
              <a:t>PlayMelody</a:t>
            </a:r>
            <a:r>
              <a:rPr lang="en-GB" dirty="0"/>
              <a:t>. [online] Available at: https://www.arduino.cc/en/Tutorial/PlayMelody [Accessed 10 May 2018].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Sparks.gogo.co.nz. (2018). </a:t>
            </a:r>
            <a:r>
              <a:rPr lang="en-GB" i="1" dirty="0"/>
              <a:t>Create Tone Player from Midi</a:t>
            </a:r>
            <a:r>
              <a:rPr lang="en-GB" dirty="0"/>
              <a:t>. [online] Available at: https://sparks.gogo.co.nz/midi_tone.html [Accessed 10 May 2018].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Online Sequencer. (2018). </a:t>
            </a:r>
            <a:r>
              <a:rPr lang="en-GB" i="1" dirty="0"/>
              <a:t>Ween - Ocean Man (WIP) (#398655)</a:t>
            </a:r>
            <a:r>
              <a:rPr lang="en-GB" dirty="0"/>
              <a:t>. [online] Available at: https://onlinesequencer.net/398655 [Accessed 10 May 2018].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Amad</a:t>
            </a:r>
            <a:r>
              <a:rPr lang="en-GB" dirty="0"/>
              <a:t>, T. (2017). Arduino, What is It Good For?. [online] Element 14 Community. Available at: https://www.element14.com/community/docs/DOC-86369/l/arduino-what-is-it-good-for [Accessed 11 Apr. 2018]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Sarwar, I. (2016). Advantages and Disadvantages of Using Arduino | Engineer Experiences. [online] Engineer Experiences. Available at: http://engineerexperiences.com/advantages-and-disadvatages.html [Accessed 13 Apr. 2018]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71400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214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5D2A0B0-2710-4E07-A965-A217BF73096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F9F0874-6013-46F3-8189-99DDCB3739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296014"/>
              </p:ext>
            </p:extLst>
          </p:nvPr>
        </p:nvGraphicFramePr>
        <p:xfrm>
          <a:off x="5280025" y="644525"/>
          <a:ext cx="5994400" cy="540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Image result for touch keyboard music">
            <a:extLst>
              <a:ext uri="{FF2B5EF4-FFF2-40B4-BE49-F238E27FC236}">
                <a16:creationId xmlns:a16="http://schemas.microsoft.com/office/drawing/2014/main" id="{34BD2CEA-129B-4EA9-B519-5D8FCD7A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623" y="942131"/>
            <a:ext cx="2952264" cy="11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ylophone music">
            <a:extLst>
              <a:ext uri="{FF2B5EF4-FFF2-40B4-BE49-F238E27FC236}">
                <a16:creationId xmlns:a16="http://schemas.microsoft.com/office/drawing/2014/main" id="{9DAFBBF1-823A-4A80-9124-97B77879A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0" y="4018327"/>
            <a:ext cx="3335723" cy="20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3227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D4A29828-0E9F-418B-A95D-A7D6ABF1C7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397636A1-434C-40B3-A908-6730DB23CA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1434" y="643464"/>
            <a:ext cx="6519705" cy="327597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74038" y="4242032"/>
            <a:ext cx="10274497" cy="17344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600" spc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Resistors &amp; their frequencies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5D2A0B0-2710-4E07-A965-A217BF730966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4804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8646" y="10"/>
            <a:ext cx="4853354" cy="6857990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FF606621-EDD0-4CB0-B5A0-2BD458842F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E0AF57-42C6-4312-BEDF-A384DC8E42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1 x Arduino UNO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1 x Arduino breadboard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Assorted Wires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11 x resistors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1 x stylus wire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1 x PIEZO buzzer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1 x USB cable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Conductive material (For keys)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5D2A0B0-2710-4E07-A965-A217BF730966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7712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34">
            <a:extLst>
              <a:ext uri="{FF2B5EF4-FFF2-40B4-BE49-F238E27FC236}">
                <a16:creationId xmlns:a16="http://schemas.microsoft.com/office/drawing/2014/main" id="{241355E4-BBC8-4D91-B98F-520161421D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4" name="Freeform 11">
            <a:extLst>
              <a:ext uri="{FF2B5EF4-FFF2-40B4-BE49-F238E27FC236}">
                <a16:creationId xmlns:a16="http://schemas.microsoft.com/office/drawing/2014/main" id="{D5CD9A4E-BB63-4352-A792-45E1F1402A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B5ACD8B-6472-4DA1-A73E-FDEE7479FB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574A3-244A-4846-9F7C-4EA7076B7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978" y="284982"/>
            <a:ext cx="3992903" cy="6288035"/>
          </a:xfrm>
          <a:prstGeom prst="rect">
            <a:avLst/>
          </a:prstGeom>
        </p:spPr>
      </p:pic>
      <p:pic>
        <p:nvPicPr>
          <p:cNvPr id="1026" name="Picture 2" descr="https://www.arduino.cc/en/uploads/Tutorial/Tone_Fritzing.png">
            <a:extLst>
              <a:ext uri="{FF2B5EF4-FFF2-40B4-BE49-F238E27FC236}">
                <a16:creationId xmlns:a16="http://schemas.microsoft.com/office/drawing/2014/main" id="{F9436078-3714-43AA-98E4-524171B92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5724" y="86764"/>
            <a:ext cx="3711177" cy="23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C5091-0997-4FE1-9990-CB7AFC2F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b">
            <a:normAutofit/>
          </a:bodyPr>
          <a:lstStyle/>
          <a:p>
            <a:r>
              <a:rPr lang="en-GB" sz="1900">
                <a:solidFill>
                  <a:schemeClr val="accent1"/>
                </a:solidFill>
              </a:rPr>
              <a:t>1. Testing the buzzer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AF345-8DD2-4689-9A72-8CA188D93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5"/>
            <a:ext cx="3090672" cy="4224528"/>
          </a:xfrm>
        </p:spPr>
        <p:txBody>
          <a:bodyPr>
            <a:norm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How to use buzzer tutorial with tone file [1]</a:t>
            </a: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143D3-10FF-40E1-889F-925139B9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9362" y="6375679"/>
            <a:ext cx="530352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5D2A0B0-2710-4E07-A965-A217BF730966}" type="slidenum">
              <a:rPr lang="en-GB" smtClean="0">
                <a:solidFill>
                  <a:schemeClr val="bg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GB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99942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DD95-3A85-4257-8E74-4D6A157D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/>
              <a:t>2. Simple output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81CC-50FA-4F86-A2BE-181986DA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/>
          <a:lstStyle/>
          <a:p>
            <a:r>
              <a:rPr lang="en-GB" dirty="0"/>
              <a:t>Digital outputs</a:t>
            </a:r>
          </a:p>
          <a:p>
            <a:r>
              <a:rPr lang="en-GB" dirty="0"/>
              <a:t>Single tone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B02B4-C3A7-458C-8ABD-1CC0A126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A5D2A0B0-2710-4E07-A965-A217BF730966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2421E-E942-4C7B-8BF5-32F32DF69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678" y="3448880"/>
            <a:ext cx="7528094" cy="23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800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379CA-1769-4781-AD67-3F867D2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7</a:t>
            </a:fld>
            <a:endParaRPr lang="en-GB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945DF811-D4E5-4D93-B893-311E32667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08" y="295839"/>
            <a:ext cx="4371873" cy="5896335"/>
          </a:xfrm>
          <a:prstGeom prst="rect">
            <a:avLst/>
          </a:prstGeom>
        </p:spPr>
      </p:pic>
      <p:pic>
        <p:nvPicPr>
          <p:cNvPr id="2" name="VID_20180323_163101">
            <a:hlinkClick r:id="" action="ppaction://media"/>
            <a:extLst>
              <a:ext uri="{FF2B5EF4-FFF2-40B4-BE49-F238E27FC236}">
                <a16:creationId xmlns:a16="http://schemas.microsoft.com/office/drawing/2014/main" id="{34CD7230-156E-4650-9142-BA0790968C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3312" y="295839"/>
            <a:ext cx="3316688" cy="589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58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DD95-3A85-4257-8E74-4D6A157D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3. Multiple note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81CC-50FA-4F86-A2BE-181986DAC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/>
          <a:lstStyle/>
          <a:p>
            <a:r>
              <a:rPr lang="en-GB" dirty="0"/>
              <a:t>If HIGH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B02B4-C3A7-458C-8ABD-1CC0A126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A5D2A0B0-2710-4E07-A965-A217BF730966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0EA12-7A73-47FE-9FA5-D66BCAAA7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9405" y="3288928"/>
            <a:ext cx="6586580" cy="30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845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379CA-1769-4781-AD67-3F867D2F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0B0-2710-4E07-A965-A217BF730966}" type="slidenum">
              <a:rPr lang="en-GB" smtClean="0"/>
              <a:t>9</a:t>
            </a:fld>
            <a:endParaRPr lang="en-GB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945DF811-D4E5-4D93-B893-311E32667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08" y="295839"/>
            <a:ext cx="4371873" cy="5896335"/>
          </a:xfrm>
          <a:prstGeom prst="rect">
            <a:avLst/>
          </a:prstGeom>
        </p:spPr>
      </p:pic>
      <p:pic>
        <p:nvPicPr>
          <p:cNvPr id="5" name="VID_20180324_171024">
            <a:hlinkClick r:id="" action="ppaction://media"/>
            <a:extLst>
              <a:ext uri="{FF2B5EF4-FFF2-40B4-BE49-F238E27FC236}">
                <a16:creationId xmlns:a16="http://schemas.microsoft.com/office/drawing/2014/main" id="{94F6DC07-61DE-4E3B-9054-A3FFAA6E28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2154" y="295839"/>
            <a:ext cx="3317846" cy="58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558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940</TotalTime>
  <Words>373</Words>
  <Application>Microsoft Office PowerPoint</Application>
  <PresentationFormat>Widescreen</PresentationFormat>
  <Paragraphs>75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Impact</vt:lpstr>
      <vt:lpstr>Badge</vt:lpstr>
      <vt:lpstr>Electric Keyboard Arduino project</vt:lpstr>
      <vt:lpstr>Project concept</vt:lpstr>
      <vt:lpstr>Resistors &amp; their frequencies</vt:lpstr>
      <vt:lpstr>Initial Requirements</vt:lpstr>
      <vt:lpstr>1. Testing the buzzer</vt:lpstr>
      <vt:lpstr>2. Simple output</vt:lpstr>
      <vt:lpstr>PowerPoint Presentation</vt:lpstr>
      <vt:lpstr>3. Multiple note output</vt:lpstr>
      <vt:lpstr>PowerPoint Presentation</vt:lpstr>
      <vt:lpstr>4. Selecting pins for keys</vt:lpstr>
      <vt:lpstr>5. Fixing the noise</vt:lpstr>
      <vt:lpstr>6. Keys</vt:lpstr>
      <vt:lpstr>7. Buttons and Lights</vt:lpstr>
      <vt:lpstr>PowerPoint Presentation</vt:lpstr>
      <vt:lpstr>PowerPoint Presentation</vt:lpstr>
      <vt:lpstr>Evaluation of the prototype</vt:lpstr>
      <vt:lpstr>References</vt:lpstr>
    </vt:vector>
  </TitlesOfParts>
  <Company>Teesside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KAROLIN HANNAN</dc:creator>
  <cp:lastModifiedBy>Peter McTeague</cp:lastModifiedBy>
  <cp:revision>94</cp:revision>
  <dcterms:created xsi:type="dcterms:W3CDTF">2018-04-11T15:06:38Z</dcterms:created>
  <dcterms:modified xsi:type="dcterms:W3CDTF">2018-05-10T22:00:08Z</dcterms:modified>
</cp:coreProperties>
</file>